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5"/>
    <p:restoredTop sz="94635"/>
  </p:normalViewPr>
  <p:slideViewPr>
    <p:cSldViewPr snapToGrid="0">
      <p:cViewPr>
        <p:scale>
          <a:sx n="89" d="100"/>
          <a:sy n="89" d="100"/>
        </p:scale>
        <p:origin x="56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C579-5858-6B2A-D114-E75903A70B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745DC-A54B-8569-1A80-5E80A5BE74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0546A-22BB-7A92-00AE-50BD19F24667}"/>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DD8052C6-3DCF-BCC6-6D71-8107AD60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B57-987B-912B-C0F8-CFA9F4D871E7}"/>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42234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9285-38ED-3DD2-BDB7-C89B5AFC8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FF916-9471-D3B2-010A-A224DFB338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D08E8-F7C8-1BA0-CA9A-004E78F45B06}"/>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E5967A7C-FAD5-C8B5-5124-87E777980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BCAE8-57B4-ED4F-EE6D-C05263C41AC7}"/>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146961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54EC1-6634-5BCF-4960-F12240E36E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24B495-83A4-004C-B1D5-94E2436CAF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2F960-A8AA-84E1-F30A-BAB69F83A462}"/>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2CB93BF6-932E-EEC0-B6F6-4B3B54AF2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87601-32D9-1C76-6BEC-0117ACA80BE3}"/>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296525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BED5-2811-BC45-C5EF-B75627590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8654D-E7CC-5188-3B0A-CE208A1B4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5B472-12D8-80B3-6B97-18BE15ABAFD9}"/>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C3680A35-7888-A4D4-E728-04539DD36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8CED6-3627-D0A8-6E52-04169AF8486C}"/>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282623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D3B-1D83-3449-DD3F-D62B841D45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58311-5FC5-0EA6-87C7-178C01F1A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C545C-4507-9C21-BAFF-3FE482D5FA60}"/>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8A187AEC-EA51-871A-28A4-48E82969B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8F1A4-055F-24A7-99E3-F94A6B540E89}"/>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45613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F750-7BD6-D0E2-4EF4-848F13EC8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FCD3E-3A78-6709-FD0E-6DB8E17ECF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A7EFE-1478-82B2-A3A2-9F91E289C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C90E35-4393-B238-E8EE-5465FBAD481D}"/>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6" name="Footer Placeholder 5">
            <a:extLst>
              <a:ext uri="{FF2B5EF4-FFF2-40B4-BE49-F238E27FC236}">
                <a16:creationId xmlns:a16="http://schemas.microsoft.com/office/drawing/2014/main" id="{4BA07DF7-7114-D360-3D4A-3DA0BDF1F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C9B37-21B4-48B1-C0FC-D623BD986240}"/>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39088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94D-5A4D-9F62-C1CA-2248F66AA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626308-EC82-3C16-B637-49C9C3792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0BDCA-A8A2-2A25-1C88-A8F7A1743A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A7BD05-D109-3684-1FAD-DFFFF8AE2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7CE6E6-1DA0-B32F-8C88-BBD08C6ADD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0DCA7F-B132-48BF-C1EE-E6FC1FF104B9}"/>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8" name="Footer Placeholder 7">
            <a:extLst>
              <a:ext uri="{FF2B5EF4-FFF2-40B4-BE49-F238E27FC236}">
                <a16:creationId xmlns:a16="http://schemas.microsoft.com/office/drawing/2014/main" id="{3DC1C14E-5FDD-42CF-9D87-0183D595A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A1D8A-C632-9B15-0A56-A7D06028A6EE}"/>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311831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C612-4C2D-91E4-D491-2E47BD48D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C8FC9-578A-4921-405F-56EFB062B6DA}"/>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4" name="Footer Placeholder 3">
            <a:extLst>
              <a:ext uri="{FF2B5EF4-FFF2-40B4-BE49-F238E27FC236}">
                <a16:creationId xmlns:a16="http://schemas.microsoft.com/office/drawing/2014/main" id="{7E14E6F5-2D10-F612-ECD9-C4BC93241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5E12F1-9ED3-0A63-AE62-DBD41D5C32D5}"/>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404842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6E839-00CE-9194-D128-3747C1B06BBA}"/>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3" name="Footer Placeholder 2">
            <a:extLst>
              <a:ext uri="{FF2B5EF4-FFF2-40B4-BE49-F238E27FC236}">
                <a16:creationId xmlns:a16="http://schemas.microsoft.com/office/drawing/2014/main" id="{D913D90B-FF03-0CA6-A85B-17E1E1591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2C174E-C580-AE3B-0AA7-EEFC2A11712A}"/>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2334450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7E26-7DE1-D585-4379-E3D020DC6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B9A355-4DFE-06EF-20A1-E618D5AA3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F21D05-016A-7122-D747-DE78128B2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7E9CB-D46F-5567-AD31-5264B17E5536}"/>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6" name="Footer Placeholder 5">
            <a:extLst>
              <a:ext uri="{FF2B5EF4-FFF2-40B4-BE49-F238E27FC236}">
                <a16:creationId xmlns:a16="http://schemas.microsoft.com/office/drawing/2014/main" id="{12585B6E-E518-3197-C050-3E6C34ED5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2C0EB-72F2-5348-FE20-D0B8CFFAE486}"/>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415130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92D9-36E6-9615-26CA-A49DB8BF7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5EE86E-DADC-B11A-58FE-E90D5BCFF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39F92-D62D-2223-851C-58950117A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EB728-601B-F43E-953B-883B0EF482EF}"/>
              </a:ext>
            </a:extLst>
          </p:cNvPr>
          <p:cNvSpPr>
            <a:spLocks noGrp="1"/>
          </p:cNvSpPr>
          <p:nvPr>
            <p:ph type="dt" sz="half" idx="10"/>
          </p:nvPr>
        </p:nvSpPr>
        <p:spPr/>
        <p:txBody>
          <a:bodyPr/>
          <a:lstStyle/>
          <a:p>
            <a:fld id="{4877BBB4-0ABC-BE48-8D85-E2D52DEE9451}" type="datetimeFigureOut">
              <a:rPr lang="en-US" smtClean="0"/>
              <a:t>9/27/22</a:t>
            </a:fld>
            <a:endParaRPr lang="en-US"/>
          </a:p>
        </p:txBody>
      </p:sp>
      <p:sp>
        <p:nvSpPr>
          <p:cNvPr id="6" name="Footer Placeholder 5">
            <a:extLst>
              <a:ext uri="{FF2B5EF4-FFF2-40B4-BE49-F238E27FC236}">
                <a16:creationId xmlns:a16="http://schemas.microsoft.com/office/drawing/2014/main" id="{EB5603CA-E913-2C3B-B3A1-FFD1232E0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F2278-D9B4-6040-86F1-CCC96335E189}"/>
              </a:ext>
            </a:extLst>
          </p:cNvPr>
          <p:cNvSpPr>
            <a:spLocks noGrp="1"/>
          </p:cNvSpPr>
          <p:nvPr>
            <p:ph type="sldNum" sz="quarter" idx="12"/>
          </p:nvPr>
        </p:nvSpPr>
        <p:spPr/>
        <p:txBody>
          <a:bodyPr/>
          <a:lstStyle/>
          <a:p>
            <a:fld id="{9CBBBA34-172C-064E-BA60-2C0E1DA49DC7}" type="slidenum">
              <a:rPr lang="en-US" smtClean="0"/>
              <a:t>‹#›</a:t>
            </a:fld>
            <a:endParaRPr lang="en-US"/>
          </a:p>
        </p:txBody>
      </p:sp>
    </p:spTree>
    <p:extLst>
      <p:ext uri="{BB962C8B-B14F-4D97-AF65-F5344CB8AC3E}">
        <p14:creationId xmlns:p14="http://schemas.microsoft.com/office/powerpoint/2010/main" val="87875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96796-F8CF-281B-1920-89E0C8A56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BA3815-DA2C-D00D-8F79-756DA3645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C5C59-996D-9FAB-769F-1F7E2D363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7BBB4-0ABC-BE48-8D85-E2D52DEE9451}" type="datetimeFigureOut">
              <a:rPr lang="en-US" smtClean="0"/>
              <a:t>9/27/22</a:t>
            </a:fld>
            <a:endParaRPr lang="en-US"/>
          </a:p>
        </p:txBody>
      </p:sp>
      <p:sp>
        <p:nvSpPr>
          <p:cNvPr id="5" name="Footer Placeholder 4">
            <a:extLst>
              <a:ext uri="{FF2B5EF4-FFF2-40B4-BE49-F238E27FC236}">
                <a16:creationId xmlns:a16="http://schemas.microsoft.com/office/drawing/2014/main" id="{697216BC-1784-280E-134C-83F4A0F2A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BE846E-79E0-4B24-516F-C2D96E423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BBA34-172C-064E-BA60-2C0E1DA49DC7}" type="slidenum">
              <a:rPr lang="en-US" smtClean="0"/>
              <a:t>‹#›</a:t>
            </a:fld>
            <a:endParaRPr lang="en-US"/>
          </a:p>
        </p:txBody>
      </p:sp>
    </p:spTree>
    <p:extLst>
      <p:ext uri="{BB962C8B-B14F-4D97-AF65-F5344CB8AC3E}">
        <p14:creationId xmlns:p14="http://schemas.microsoft.com/office/powerpoint/2010/main" val="129377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4EBA6A-F8D2-56F9-2F58-079DCE41A4B0}"/>
              </a:ext>
            </a:extLst>
          </p:cNvPr>
          <p:cNvPicPr>
            <a:picLocks noChangeAspect="1"/>
          </p:cNvPicPr>
          <p:nvPr/>
        </p:nvPicPr>
        <p:blipFill rotWithShape="1">
          <a:blip r:embed="rId2"/>
          <a:srcRect r="10888"/>
          <a:stretch/>
        </p:blipFill>
        <p:spPr>
          <a:xfrm>
            <a:off x="-1" y="10"/>
            <a:ext cx="6096001" cy="6857990"/>
          </a:xfrm>
          <a:prstGeom prst="rect">
            <a:avLst/>
          </a:prstGeom>
        </p:spPr>
      </p:pic>
      <p:pic>
        <p:nvPicPr>
          <p:cNvPr id="4" name="Picture 3">
            <a:extLst>
              <a:ext uri="{FF2B5EF4-FFF2-40B4-BE49-F238E27FC236}">
                <a16:creationId xmlns:a16="http://schemas.microsoft.com/office/drawing/2014/main" id="{211C733E-A47C-619E-098B-57ED80256512}"/>
              </a:ext>
            </a:extLst>
          </p:cNvPr>
          <p:cNvPicPr>
            <a:picLocks noChangeAspect="1"/>
          </p:cNvPicPr>
          <p:nvPr/>
        </p:nvPicPr>
        <p:blipFill rotWithShape="1">
          <a:blip r:embed="rId3"/>
          <a:srcRect r="-2" b="9132"/>
          <a:stretch/>
        </p:blipFill>
        <p:spPr>
          <a:xfrm>
            <a:off x="6094476" y="10"/>
            <a:ext cx="6094477" cy="6857990"/>
          </a:xfrm>
          <a:prstGeom prst="rect">
            <a:avLst/>
          </a:prstGeom>
        </p:spPr>
      </p:pic>
      <p:sp>
        <p:nvSpPr>
          <p:cNvPr id="12" name="Rectangle 11">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09827E-66F0-AEE3-D089-9A9CA79C47D8}"/>
              </a:ext>
            </a:extLst>
          </p:cNvPr>
          <p:cNvSpPr>
            <a:spLocks noGrp="1"/>
          </p:cNvSpPr>
          <p:nvPr>
            <p:ph type="ctrTitle"/>
          </p:nvPr>
        </p:nvSpPr>
        <p:spPr>
          <a:xfrm>
            <a:off x="404553" y="3091928"/>
            <a:ext cx="9079991" cy="2387600"/>
          </a:xfrm>
        </p:spPr>
        <p:txBody>
          <a:bodyPr>
            <a:normAutofit/>
          </a:bodyPr>
          <a:lstStyle/>
          <a:p>
            <a:pPr algn="l"/>
            <a:r>
              <a:rPr lang="en-CA" sz="5000">
                <a:solidFill>
                  <a:schemeClr val="bg1"/>
                </a:solidFill>
              </a:rPr>
              <a:t>Shawna Dempsey </a:t>
            </a:r>
            <a:br>
              <a:rPr lang="en-CA" sz="5000">
                <a:solidFill>
                  <a:schemeClr val="bg1"/>
                </a:solidFill>
              </a:rPr>
            </a:br>
            <a:r>
              <a:rPr lang="en-CA" sz="5000">
                <a:solidFill>
                  <a:schemeClr val="bg1"/>
                </a:solidFill>
              </a:rPr>
              <a:t>&amp; </a:t>
            </a:r>
            <a:br>
              <a:rPr lang="en-CA" sz="5000">
                <a:solidFill>
                  <a:schemeClr val="bg1"/>
                </a:solidFill>
              </a:rPr>
            </a:br>
            <a:r>
              <a:rPr lang="en-CA" sz="5000">
                <a:solidFill>
                  <a:schemeClr val="bg1"/>
                </a:solidFill>
              </a:rPr>
              <a:t>Lori Millan</a:t>
            </a:r>
            <a:endParaRPr lang="en-US" sz="5000">
              <a:solidFill>
                <a:schemeClr val="bg1"/>
              </a:solidFill>
            </a:endParaRP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Tree>
    <p:extLst>
      <p:ext uri="{BB962C8B-B14F-4D97-AF65-F5344CB8AC3E}">
        <p14:creationId xmlns:p14="http://schemas.microsoft.com/office/powerpoint/2010/main" val="376555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5">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6225B-147F-37F0-8DF8-42FB0F26B765}"/>
              </a:ext>
            </a:extLst>
          </p:cNvPr>
          <p:cNvSpPr>
            <a:spLocks noGrp="1"/>
          </p:cNvSpPr>
          <p:nvPr>
            <p:ph type="title"/>
          </p:nvPr>
        </p:nvSpPr>
        <p:spPr>
          <a:xfrm>
            <a:off x="629328" y="564709"/>
            <a:ext cx="4095072" cy="1642533"/>
          </a:xfrm>
        </p:spPr>
        <p:txBody>
          <a:bodyPr anchor="b">
            <a:normAutofit/>
          </a:bodyPr>
          <a:lstStyle/>
          <a:p>
            <a:r>
              <a:rPr lang="en-US" sz="4000" dirty="0"/>
              <a:t>The Artists</a:t>
            </a:r>
          </a:p>
        </p:txBody>
      </p:sp>
      <p:sp>
        <p:nvSpPr>
          <p:cNvPr id="4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F0E7B7-EE9A-0759-413D-CE6A799F0910}"/>
              </a:ext>
            </a:extLst>
          </p:cNvPr>
          <p:cNvSpPr>
            <a:spLocks noGrp="1"/>
          </p:cNvSpPr>
          <p:nvPr>
            <p:ph idx="1"/>
          </p:nvPr>
        </p:nvSpPr>
        <p:spPr>
          <a:xfrm>
            <a:off x="458717" y="2771951"/>
            <a:ext cx="4098951" cy="3386399"/>
          </a:xfrm>
        </p:spPr>
        <p:txBody>
          <a:bodyPr>
            <a:normAutofit/>
          </a:bodyPr>
          <a:lstStyle/>
          <a:p>
            <a:r>
              <a:rPr lang="en-CA" sz="1700" dirty="0"/>
              <a:t>Winnipeg-based, multidisciplinary artists, working in performance, installation, public art, film, and books.</a:t>
            </a:r>
          </a:p>
          <a:p>
            <a:r>
              <a:rPr lang="en-CA" sz="1700" dirty="0"/>
              <a:t>Their collaborative practice is </a:t>
            </a:r>
            <a:r>
              <a:rPr lang="en-CA" sz="1700" dirty="0" err="1"/>
              <a:t>humourous</a:t>
            </a:r>
            <a:r>
              <a:rPr lang="en-CA" sz="1700" dirty="0"/>
              <a:t> and often provocative, addressing themes surrounding feminism and queerness through a lesbian lens.</a:t>
            </a:r>
            <a:endParaRPr lang="en-US" sz="1700" dirty="0"/>
          </a:p>
          <a:p>
            <a:r>
              <a:rPr lang="en-CA" sz="1700" b="0" i="0" dirty="0">
                <a:effectLst/>
                <a:latin typeface="minion-3"/>
              </a:rPr>
              <a:t>Their performances </a:t>
            </a:r>
            <a:r>
              <a:rPr lang="en-CA" sz="1700" dirty="0">
                <a:latin typeface="minion-3"/>
              </a:rPr>
              <a:t>often </a:t>
            </a:r>
            <a:r>
              <a:rPr lang="en-CA" sz="1700" b="0" i="0" dirty="0">
                <a:effectLst/>
                <a:latin typeface="minion-3"/>
              </a:rPr>
              <a:t>occur in real life as humorous disruptions. </a:t>
            </a:r>
            <a:r>
              <a:rPr lang="en-CA" sz="1700" dirty="0">
                <a:latin typeface="minion-3"/>
              </a:rPr>
              <a:t>T</a:t>
            </a:r>
            <a:r>
              <a:rPr lang="en-CA" sz="1700" b="0" i="0" dirty="0">
                <a:effectLst/>
                <a:latin typeface="minion-3"/>
              </a:rPr>
              <a:t>he artists take on the personalities of absurd characters to subvert everyday narratives. They use humour as a tool in conveying their point. </a:t>
            </a:r>
            <a:endParaRPr lang="en-CA" sz="1700" dirty="0"/>
          </a:p>
        </p:txBody>
      </p:sp>
      <p:pic>
        <p:nvPicPr>
          <p:cNvPr id="5" name="Picture 4">
            <a:extLst>
              <a:ext uri="{FF2B5EF4-FFF2-40B4-BE49-F238E27FC236}">
                <a16:creationId xmlns:a16="http://schemas.microsoft.com/office/drawing/2014/main" id="{D744932B-34D2-2E97-601A-22757C06B504}"/>
              </a:ext>
            </a:extLst>
          </p:cNvPr>
          <p:cNvPicPr>
            <a:picLocks noChangeAspect="1"/>
          </p:cNvPicPr>
          <p:nvPr/>
        </p:nvPicPr>
        <p:blipFill rotWithShape="1">
          <a:blip r:embed="rId2"/>
          <a:srcRect l="5647" r="9708" b="5"/>
          <a:stretch/>
        </p:blipFill>
        <p:spPr>
          <a:xfrm>
            <a:off x="5027601" y="10"/>
            <a:ext cx="3044866" cy="359702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7" name="Picture 6">
            <a:extLst>
              <a:ext uri="{FF2B5EF4-FFF2-40B4-BE49-F238E27FC236}">
                <a16:creationId xmlns:a16="http://schemas.microsoft.com/office/drawing/2014/main" id="{34074E8B-49A5-AFAA-7676-E1CD5D885217}"/>
              </a:ext>
            </a:extLst>
          </p:cNvPr>
          <p:cNvPicPr>
            <a:picLocks noChangeAspect="1"/>
          </p:cNvPicPr>
          <p:nvPr/>
        </p:nvPicPr>
        <p:blipFill rotWithShape="1">
          <a:blip r:embed="rId3"/>
          <a:srcRect t="10286" r="-1" b="22534"/>
          <a:stretch/>
        </p:blipFill>
        <p:spPr>
          <a:xfrm>
            <a:off x="5021993"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6" name="Picture 5" descr="Two people standing in a fast food restaurant&#10;&#10;Description automatically generated with low confidence">
            <a:extLst>
              <a:ext uri="{FF2B5EF4-FFF2-40B4-BE49-F238E27FC236}">
                <a16:creationId xmlns:a16="http://schemas.microsoft.com/office/drawing/2014/main" id="{001E79C7-0D93-17F7-81D8-14D5B8994289}"/>
              </a:ext>
            </a:extLst>
          </p:cNvPr>
          <p:cNvPicPr>
            <a:picLocks noChangeAspect="1"/>
          </p:cNvPicPr>
          <p:nvPr/>
        </p:nvPicPr>
        <p:blipFill rotWithShape="1">
          <a:blip r:embed="rId4"/>
          <a:srcRect l="4722" r="2" b="3"/>
          <a:stretch/>
        </p:blipFill>
        <p:spPr>
          <a:xfrm>
            <a:off x="8263902" y="10"/>
            <a:ext cx="3928092" cy="4143496"/>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8" name="Picture 7" descr="A group of people sitting at a table in a room with a large window&#10;&#10;Description automatically generated with low confidence">
            <a:extLst>
              <a:ext uri="{FF2B5EF4-FFF2-40B4-BE49-F238E27FC236}">
                <a16:creationId xmlns:a16="http://schemas.microsoft.com/office/drawing/2014/main" id="{DC8ABF65-26CF-CD48-B664-81E0BED134DF}"/>
              </a:ext>
            </a:extLst>
          </p:cNvPr>
          <p:cNvPicPr>
            <a:picLocks noChangeAspect="1"/>
          </p:cNvPicPr>
          <p:nvPr/>
        </p:nvPicPr>
        <p:blipFill rotWithShape="1">
          <a:blip r:embed="rId5"/>
          <a:srcRect t="3100" r="-4" b="-4"/>
          <a:stretch/>
        </p:blipFill>
        <p:spPr>
          <a:xfrm>
            <a:off x="8281031" y="4328340"/>
            <a:ext cx="3910971" cy="252966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411308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30918-0B8C-F0E0-E4FE-0BA12B624268}"/>
              </a:ext>
            </a:extLst>
          </p:cNvPr>
          <p:cNvSpPr>
            <a:spLocks noGrp="1"/>
          </p:cNvSpPr>
          <p:nvPr>
            <p:ph type="title"/>
          </p:nvPr>
        </p:nvSpPr>
        <p:spPr>
          <a:xfrm>
            <a:off x="598665" y="909643"/>
            <a:ext cx="6002110" cy="1495425"/>
          </a:xfrm>
        </p:spPr>
        <p:txBody>
          <a:bodyPr>
            <a:normAutofit/>
          </a:bodyPr>
          <a:lstStyle/>
          <a:p>
            <a:r>
              <a:rPr lang="en-US" sz="4000" dirty="0"/>
              <a:t>The Art</a:t>
            </a:r>
          </a:p>
        </p:txBody>
      </p:sp>
      <p:sp>
        <p:nvSpPr>
          <p:cNvPr id="3" name="Content Placeholder 2">
            <a:extLst>
              <a:ext uri="{FF2B5EF4-FFF2-40B4-BE49-F238E27FC236}">
                <a16:creationId xmlns:a16="http://schemas.microsoft.com/office/drawing/2014/main" id="{2144CC1A-8D2C-E052-94FA-178E0E0F2256}"/>
              </a:ext>
            </a:extLst>
          </p:cNvPr>
          <p:cNvSpPr>
            <a:spLocks noGrp="1"/>
          </p:cNvSpPr>
          <p:nvPr>
            <p:ph idx="1"/>
          </p:nvPr>
        </p:nvSpPr>
        <p:spPr>
          <a:xfrm>
            <a:off x="465205" y="2405068"/>
            <a:ext cx="6002110" cy="3729034"/>
          </a:xfrm>
        </p:spPr>
        <p:txBody>
          <a:bodyPr>
            <a:normAutofit/>
          </a:bodyPr>
          <a:lstStyle/>
          <a:p>
            <a:r>
              <a:rPr lang="en-CA" sz="2000" dirty="0"/>
              <a:t>Dempsey and Millan achieved recognition from their music video </a:t>
            </a:r>
            <a:r>
              <a:rPr lang="en-CA" sz="2000" i="1" dirty="0"/>
              <a:t>We’re talking Vulva</a:t>
            </a:r>
            <a:r>
              <a:rPr lang="en-CA" sz="2000" dirty="0"/>
              <a:t> from the Canadian short film anthology </a:t>
            </a:r>
            <a:r>
              <a:rPr lang="en-CA" sz="2000" i="1" dirty="0"/>
              <a:t>Five Feminist Minutes </a:t>
            </a:r>
            <a:r>
              <a:rPr lang="en-CA" sz="2000" dirty="0"/>
              <a:t>(1990). </a:t>
            </a:r>
          </a:p>
          <a:p>
            <a:endParaRPr lang="en-CA" sz="2000" i="1" dirty="0"/>
          </a:p>
          <a:p>
            <a:r>
              <a:rPr lang="en-CA" sz="2000" dirty="0"/>
              <a:t>Other works include </a:t>
            </a:r>
            <a:r>
              <a:rPr lang="en-CA" sz="2000" i="1" dirty="0" err="1"/>
              <a:t>Astroart</a:t>
            </a:r>
            <a:r>
              <a:rPr lang="en-CA" sz="2000" i="1" dirty="0"/>
              <a:t> Space Corps</a:t>
            </a:r>
            <a:r>
              <a:rPr lang="en-CA" sz="2000" dirty="0"/>
              <a:t>, </a:t>
            </a:r>
            <a:r>
              <a:rPr lang="en-CA" sz="2000" i="1" dirty="0"/>
              <a:t>Lift</a:t>
            </a:r>
            <a:r>
              <a:rPr lang="en-CA" sz="2000" dirty="0"/>
              <a:t>, </a:t>
            </a:r>
            <a:r>
              <a:rPr lang="en-CA" sz="2000" i="1" dirty="0"/>
              <a:t>Grocery Store,</a:t>
            </a:r>
            <a:r>
              <a:rPr lang="en-CA" sz="2000" dirty="0"/>
              <a:t> </a:t>
            </a:r>
            <a:r>
              <a:rPr lang="en-CA" sz="2000" i="1" dirty="0"/>
              <a:t>Winnipeg Tarot Company, </a:t>
            </a:r>
            <a:r>
              <a:rPr lang="en-CA" sz="2000" dirty="0"/>
              <a:t>and </a:t>
            </a:r>
            <a:r>
              <a:rPr lang="en-CA" sz="2000" i="1" dirty="0"/>
              <a:t>Lesbian National Parks and Services</a:t>
            </a:r>
          </a:p>
        </p:txBody>
      </p:sp>
      <p:pic>
        <p:nvPicPr>
          <p:cNvPr id="5" name="Picture 4">
            <a:extLst>
              <a:ext uri="{FF2B5EF4-FFF2-40B4-BE49-F238E27FC236}">
                <a16:creationId xmlns:a16="http://schemas.microsoft.com/office/drawing/2014/main" id="{841AB43E-BED9-EFF2-C475-C2A4F3FC9340}"/>
              </a:ext>
            </a:extLst>
          </p:cNvPr>
          <p:cNvPicPr>
            <a:picLocks noChangeAspect="1"/>
          </p:cNvPicPr>
          <p:nvPr/>
        </p:nvPicPr>
        <p:blipFill rotWithShape="1">
          <a:blip r:embed="rId2"/>
          <a:srcRect b="8653"/>
          <a:stretch/>
        </p:blipFill>
        <p:spPr>
          <a:xfrm>
            <a:off x="7199440" y="10"/>
            <a:ext cx="4992560" cy="6857990"/>
          </a:xfrm>
          <a:prstGeom prst="rect">
            <a:avLst/>
          </a:prstGeom>
          <a:effectLst/>
        </p:spPr>
      </p:pic>
    </p:spTree>
    <p:extLst>
      <p:ext uri="{BB962C8B-B14F-4D97-AF65-F5344CB8AC3E}">
        <p14:creationId xmlns:p14="http://schemas.microsoft.com/office/powerpoint/2010/main" val="279022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065DD-464E-24AF-4A4B-4B6C45E826E7}"/>
              </a:ext>
            </a:extLst>
          </p:cNvPr>
          <p:cNvSpPr>
            <a:spLocks noGrp="1"/>
          </p:cNvSpPr>
          <p:nvPr>
            <p:ph type="title"/>
          </p:nvPr>
        </p:nvSpPr>
        <p:spPr>
          <a:xfrm>
            <a:off x="612550" y="592021"/>
            <a:ext cx="5393360" cy="1325563"/>
          </a:xfrm>
        </p:spPr>
        <p:txBody>
          <a:bodyPr>
            <a:normAutofit/>
          </a:bodyPr>
          <a:lstStyle/>
          <a:p>
            <a:r>
              <a:rPr lang="en-US" sz="3600" dirty="0"/>
              <a:t>Lesbian National Parks and Services</a:t>
            </a:r>
          </a:p>
        </p:txBody>
      </p:sp>
      <p:sp>
        <p:nvSpPr>
          <p:cNvPr id="35" name="Freeform: Shape 34">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C2D09C3-6B3D-8CE1-FFF4-6672B2F99421}"/>
              </a:ext>
            </a:extLst>
          </p:cNvPr>
          <p:cNvSpPr>
            <a:spLocks noGrp="1"/>
          </p:cNvSpPr>
          <p:nvPr>
            <p:ph idx="1"/>
          </p:nvPr>
        </p:nvSpPr>
        <p:spPr>
          <a:xfrm>
            <a:off x="489216" y="2141537"/>
            <a:ext cx="5393361" cy="4351338"/>
          </a:xfrm>
        </p:spPr>
        <p:txBody>
          <a:bodyPr>
            <a:normAutofit/>
          </a:bodyPr>
          <a:lstStyle/>
          <a:p>
            <a:r>
              <a:rPr lang="en-CA" sz="1800" i="1" dirty="0"/>
              <a:t>Lesbian National Parks and Services </a:t>
            </a:r>
            <a:r>
              <a:rPr lang="en-CA" sz="1800" dirty="0"/>
              <a:t>(1997) remains one of their most well known work. The performance saw Dempsey &amp; Millan in costume as Lesbian Rangers patrolling parks, city streets, and universities and interacting with visitors as a sort of  “tour-of-duty”. They have also produced brochures, books, postcards, and recruitment videos to accompany the performance.</a:t>
            </a:r>
            <a:endParaRPr lang="en-CA" sz="1800" i="1" dirty="0"/>
          </a:p>
          <a:p>
            <a:r>
              <a:rPr lang="en-CA" sz="1800" dirty="0">
                <a:latin typeface="proxima-nova"/>
              </a:rPr>
              <a:t>The outdoors is a political space. Nature in much of Canada and of North America is limited to those who can afford access to transport, protection against the elements, admission, etc. </a:t>
            </a:r>
            <a:r>
              <a:rPr lang="en-CA" sz="1800" b="0" i="0" dirty="0">
                <a:effectLst/>
                <a:latin typeface="proxima-nova"/>
              </a:rPr>
              <a:t>This project seeks to challenge the general public’s ideas of tourism, recreation, and the “natural” environment by injecting a queer presence. </a:t>
            </a:r>
          </a:p>
          <a:p>
            <a:endParaRPr lang="en-CA" sz="1500" i="1" dirty="0"/>
          </a:p>
        </p:txBody>
      </p:sp>
      <p:sp>
        <p:nvSpPr>
          <p:cNvPr id="37" name="Oval 36">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D3FF36B3-8F55-1C76-EE88-37CD80C4C47F}"/>
              </a:ext>
            </a:extLst>
          </p:cNvPr>
          <p:cNvPicPr>
            <a:picLocks noChangeAspect="1"/>
          </p:cNvPicPr>
          <p:nvPr/>
        </p:nvPicPr>
        <p:blipFill rotWithShape="1">
          <a:blip r:embed="rId2"/>
          <a:srcRect l="11565" r="24741" b="4"/>
          <a:stretch/>
        </p:blipFill>
        <p:spPr>
          <a:xfrm>
            <a:off x="6728658" y="2138961"/>
            <a:ext cx="1984874" cy="312395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6" name="Picture 5">
            <a:extLst>
              <a:ext uri="{FF2B5EF4-FFF2-40B4-BE49-F238E27FC236}">
                <a16:creationId xmlns:a16="http://schemas.microsoft.com/office/drawing/2014/main" id="{870B6D0C-629E-9F2D-ABB4-A8550A78DABF}"/>
              </a:ext>
            </a:extLst>
          </p:cNvPr>
          <p:cNvPicPr>
            <a:picLocks noChangeAspect="1"/>
          </p:cNvPicPr>
          <p:nvPr/>
        </p:nvPicPr>
        <p:blipFill rotWithShape="1">
          <a:blip r:embed="rId3"/>
          <a:srcRect t="6336" r="-3" b="-3"/>
          <a:stretch/>
        </p:blipFill>
        <p:spPr>
          <a:xfrm>
            <a:off x="9508504" y="742984"/>
            <a:ext cx="2533422" cy="216528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5" name="Picture 4">
            <a:extLst>
              <a:ext uri="{FF2B5EF4-FFF2-40B4-BE49-F238E27FC236}">
                <a16:creationId xmlns:a16="http://schemas.microsoft.com/office/drawing/2014/main" id="{0D070B7E-4C09-C510-DACD-82EE494E9707}"/>
              </a:ext>
            </a:extLst>
          </p:cNvPr>
          <p:cNvPicPr>
            <a:picLocks noChangeAspect="1"/>
          </p:cNvPicPr>
          <p:nvPr/>
        </p:nvPicPr>
        <p:blipFill rotWithShape="1">
          <a:blip r:embed="rId4"/>
          <a:srcRect l="10214" r="15228" b="-1"/>
          <a:stretch/>
        </p:blipFill>
        <p:spPr>
          <a:xfrm>
            <a:off x="9508503" y="3764854"/>
            <a:ext cx="2533423" cy="2327599"/>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41" name="Arc 40">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0367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8457F0-4A97-3265-1B8D-F27CD0D8DCC8}"/>
              </a:ext>
            </a:extLst>
          </p:cNvPr>
          <p:cNvPicPr>
            <a:picLocks noChangeAspect="1"/>
          </p:cNvPicPr>
          <p:nvPr/>
        </p:nvPicPr>
        <p:blipFill rotWithShape="1">
          <a:blip r:embed="rId2"/>
          <a:srcRect t="29034" r="-2" b="199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640324F0-2521-BA4D-FE58-9A27C5923ECE}"/>
              </a:ext>
            </a:extLst>
          </p:cNvPr>
          <p:cNvPicPr>
            <a:picLocks noChangeAspect="1"/>
          </p:cNvPicPr>
          <p:nvPr/>
        </p:nvPicPr>
        <p:blipFill rotWithShape="1">
          <a:blip r:embed="rId3"/>
          <a:srcRect t="31028"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5" name="Freeform: Shape 2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2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A13884F-DA94-46AC-2D27-A456A09230EB}"/>
              </a:ext>
            </a:extLst>
          </p:cNvPr>
          <p:cNvSpPr>
            <a:spLocks noGrp="1"/>
          </p:cNvSpPr>
          <p:nvPr>
            <p:ph type="title"/>
          </p:nvPr>
        </p:nvSpPr>
        <p:spPr>
          <a:xfrm>
            <a:off x="448056" y="859536"/>
            <a:ext cx="4832802" cy="1243584"/>
          </a:xfrm>
        </p:spPr>
        <p:txBody>
          <a:bodyPr>
            <a:normAutofit/>
          </a:bodyPr>
          <a:lstStyle/>
          <a:p>
            <a:r>
              <a:rPr lang="en-US" sz="4000" dirty="0"/>
              <a:t>Acclaims</a:t>
            </a:r>
          </a:p>
        </p:txBody>
      </p:sp>
      <p:sp>
        <p:nvSpPr>
          <p:cNvPr id="32" name="Rectangle 3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4" name="Rectangle 3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9D947C3-A642-2935-1048-2E317F898EB1}"/>
              </a:ext>
            </a:extLst>
          </p:cNvPr>
          <p:cNvSpPr>
            <a:spLocks noGrp="1"/>
          </p:cNvSpPr>
          <p:nvPr>
            <p:ph idx="1"/>
          </p:nvPr>
        </p:nvSpPr>
        <p:spPr>
          <a:xfrm>
            <a:off x="448056" y="2512611"/>
            <a:ext cx="4832803" cy="3664351"/>
          </a:xfrm>
        </p:spPr>
        <p:txBody>
          <a:bodyPr>
            <a:normAutofit/>
          </a:bodyPr>
          <a:lstStyle/>
          <a:p>
            <a:r>
              <a:rPr lang="en-CA" sz="1700" dirty="0"/>
              <a:t>Dempsey and Millan are the recipients of many awards which include the Canadian Museums Association Award for Outstanding Publication and the Manitoba Arts Council Special Prize for Innovation and Excellence</a:t>
            </a:r>
          </a:p>
          <a:p>
            <a:r>
              <a:rPr lang="en-CA" sz="1700" dirty="0"/>
              <a:t>They have exhibited in Sri Lanka, New York, Toronto, Vancouver, Seattle, Istanbul, Lyon, among other locations. Their performance documentation is held in the collections of the National Gallery of Canada, the </a:t>
            </a:r>
            <a:r>
              <a:rPr lang="en-CA" sz="1700" dirty="0" err="1"/>
              <a:t>Dia</a:t>
            </a:r>
            <a:r>
              <a:rPr lang="en-CA" sz="1700" dirty="0"/>
              <a:t> Art Foundation, and the MoMA. </a:t>
            </a:r>
          </a:p>
          <a:p>
            <a:r>
              <a:rPr lang="en-CA" sz="1700" dirty="0"/>
              <a:t>In March 2022, they were announced to have been chosen to design the future LGBTQ+ National Monument in Ottawa</a:t>
            </a:r>
          </a:p>
          <a:p>
            <a:endParaRPr lang="en-US" sz="1700" dirty="0"/>
          </a:p>
        </p:txBody>
      </p:sp>
    </p:spTree>
    <p:extLst>
      <p:ext uri="{BB962C8B-B14F-4D97-AF65-F5344CB8AC3E}">
        <p14:creationId xmlns:p14="http://schemas.microsoft.com/office/powerpoint/2010/main" val="127776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F367-7233-266E-E6BD-99BEBFA0E670}"/>
              </a:ext>
            </a:extLst>
          </p:cNvPr>
          <p:cNvSpPr>
            <a:spLocks noGrp="1"/>
          </p:cNvSpPr>
          <p:nvPr>
            <p:ph type="title"/>
          </p:nvPr>
        </p:nvSpPr>
        <p:spPr/>
        <p:txBody>
          <a:bodyPr/>
          <a:lstStyle/>
          <a:p>
            <a:r>
              <a:rPr lang="en-US" dirty="0"/>
              <a:t>Why after 30 years their work is still impactful</a:t>
            </a:r>
          </a:p>
        </p:txBody>
      </p:sp>
      <p:sp>
        <p:nvSpPr>
          <p:cNvPr id="3" name="Content Placeholder 2">
            <a:extLst>
              <a:ext uri="{FF2B5EF4-FFF2-40B4-BE49-F238E27FC236}">
                <a16:creationId xmlns:a16="http://schemas.microsoft.com/office/drawing/2014/main" id="{EBDC7C6C-806A-629F-5D4B-FD3ABDAE5E66}"/>
              </a:ext>
            </a:extLst>
          </p:cNvPr>
          <p:cNvSpPr>
            <a:spLocks noGrp="1"/>
          </p:cNvSpPr>
          <p:nvPr>
            <p:ph idx="1"/>
          </p:nvPr>
        </p:nvSpPr>
        <p:spPr/>
        <p:txBody>
          <a:bodyPr/>
          <a:lstStyle/>
          <a:p>
            <a:r>
              <a:rPr lang="en-US" dirty="0"/>
              <a:t>Funny, sharp, and relevant!</a:t>
            </a:r>
          </a:p>
          <a:p>
            <a:r>
              <a:rPr lang="en-US" dirty="0"/>
              <a:t>Queer culture has grown as a social movement over the past 25 years. Their works remind us of the struggles many LGBTQ2+ have had to fight against/continue to fight. It also reminds us of the generational legacy of social change. </a:t>
            </a:r>
          </a:p>
          <a:p>
            <a:r>
              <a:rPr lang="en-US" dirty="0"/>
              <a:t>  The duo’s disruptions are joyfully necessary breaks from a disenfranchised system. Their works have created a sense of community, bringing people together through absurd performance. </a:t>
            </a:r>
          </a:p>
        </p:txBody>
      </p:sp>
    </p:spTree>
    <p:extLst>
      <p:ext uri="{BB962C8B-B14F-4D97-AF65-F5344CB8AC3E}">
        <p14:creationId xmlns:p14="http://schemas.microsoft.com/office/powerpoint/2010/main" val="3241217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455</Words>
  <Application>Microsoft Macintosh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Avenir Next LT Pro</vt:lpstr>
      <vt:lpstr>Calibri</vt:lpstr>
      <vt:lpstr>Calibri Light</vt:lpstr>
      <vt:lpstr>minion-3</vt:lpstr>
      <vt:lpstr>proxima-nova</vt:lpstr>
      <vt:lpstr>Office Theme</vt:lpstr>
      <vt:lpstr>Shawna Dempsey  &amp;  Lori Millan</vt:lpstr>
      <vt:lpstr>The Artists</vt:lpstr>
      <vt:lpstr>The Art</vt:lpstr>
      <vt:lpstr>Lesbian National Parks and Services</vt:lpstr>
      <vt:lpstr>Acclaims</vt:lpstr>
      <vt:lpstr>Why after 30 years their work is still impactful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Shawna Dempsey  &amp;  Lori Millan</dc:title>
  <dc:creator>Emily Katherine Jean Shaw</dc:creator>
  <cp:lastModifiedBy>Emily Katherine Jean Shaw</cp:lastModifiedBy>
  <cp:revision>1</cp:revision>
  <dcterms:created xsi:type="dcterms:W3CDTF">2022-09-28T00:36:40Z</dcterms:created>
  <dcterms:modified xsi:type="dcterms:W3CDTF">2022-09-28T02:18:45Z</dcterms:modified>
</cp:coreProperties>
</file>